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ExtraBold" panose="00000900000000000000" pitchFamily="2" charset="0"/>
      <p:bold r:id="rId25"/>
      <p:boldItalic r:id="rId26"/>
    </p:embeddedFont>
    <p:embeddedFont>
      <p:font typeface="Montserrat ExtraLight" panose="00000300000000000000" pitchFamily="2" charset="0"/>
      <p:regular r:id="rId27"/>
      <p:bold r:id="rId28"/>
      <p:italic r:id="rId29"/>
      <p:boldItalic r:id="rId30"/>
    </p:embeddedFont>
    <p:embeddedFont>
      <p:font typeface="Montserrat Medium" panose="000006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331008d0a_2_1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331008d0a_2_1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d35463d0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d35463d0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0331008d0a_2_1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0331008d0a_2_1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d35463d01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d35463d01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0331008d0a_2_1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0331008d0a_2_1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d3a39b9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d3a39b9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331008d0a_2_1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0331008d0a_2_1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3a39b955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d3a39b955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0331008d0a_2_1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0331008d0a_2_1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0331008d0a_2_1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0331008d0a_2_1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0331008d0a_2_1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0331008d0a_2_1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331008d0a_2_1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0331008d0a_2_1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331008d0a_2_1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0331008d0a_2_1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331008d0a_2_1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0331008d0a_2_1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0331008d0a_2_1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0331008d0a_2_1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Patrones GoF</a:t>
            </a:r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subTitle" idx="1"/>
          </p:nvPr>
        </p:nvSpPr>
        <p:spPr>
          <a:xfrm>
            <a:off x="2410800" y="3704650"/>
            <a:ext cx="43224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Alumnos: Leonel Abuin, Joaquín Fernández Da Silva y Giraudo Mauro</a:t>
            </a:r>
            <a:endParaRPr/>
          </a:p>
        </p:txBody>
      </p:sp>
      <p:sp>
        <p:nvSpPr>
          <p:cNvPr id="160" name="Google Shape;160;p36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Gang - of - Four</a:t>
            </a:r>
            <a:endParaRPr sz="22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 txBox="1">
            <a:spLocks noGrp="1"/>
          </p:cNvSpPr>
          <p:nvPr>
            <p:ph type="title"/>
          </p:nvPr>
        </p:nvSpPr>
        <p:spPr>
          <a:xfrm>
            <a:off x="3256007" y="3330150"/>
            <a:ext cx="4288800" cy="121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PATRÓN FACTORÍA</a:t>
            </a:r>
            <a:endParaRPr/>
          </a:p>
        </p:txBody>
      </p:sp>
      <p:sp>
        <p:nvSpPr>
          <p:cNvPr id="247" name="Google Shape;247;p45"/>
          <p:cNvSpPr txBox="1">
            <a:spLocks noGrp="1"/>
          </p:cNvSpPr>
          <p:nvPr>
            <p:ph type="title" idx="2"/>
          </p:nvPr>
        </p:nvSpPr>
        <p:spPr>
          <a:xfrm>
            <a:off x="1754450" y="3439900"/>
            <a:ext cx="12501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48" name="Google Shape;248;p45"/>
          <p:cNvCxnSpPr/>
          <p:nvPr/>
        </p:nvCxnSpPr>
        <p:spPr>
          <a:xfrm>
            <a:off x="3129149" y="34056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Patrones Utilizados</a:t>
            </a:r>
            <a:endParaRPr/>
          </a:p>
        </p:txBody>
      </p:sp>
      <p:cxnSp>
        <p:nvCxnSpPr>
          <p:cNvPr id="254" name="Google Shape;25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55" name="Google Shape;255;p46"/>
          <p:cNvSpPr txBox="1">
            <a:spLocks noGrp="1"/>
          </p:cNvSpPr>
          <p:nvPr>
            <p:ph type="subTitle" idx="6"/>
          </p:nvPr>
        </p:nvSpPr>
        <p:spPr>
          <a:xfrm>
            <a:off x="300650" y="1818050"/>
            <a:ext cx="3875400" cy="6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¿Quien se encarga de crear?</a:t>
            </a:r>
            <a:endParaRPr sz="1800"/>
          </a:p>
        </p:txBody>
      </p:sp>
      <p:sp>
        <p:nvSpPr>
          <p:cNvPr id="256" name="Google Shape;256;p46"/>
          <p:cNvSpPr txBox="1">
            <a:spLocks noGrp="1"/>
          </p:cNvSpPr>
          <p:nvPr>
            <p:ph type="subTitle" idx="6"/>
          </p:nvPr>
        </p:nvSpPr>
        <p:spPr>
          <a:xfrm>
            <a:off x="5567800" y="1812800"/>
            <a:ext cx="2211900" cy="6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¿Como lo crea?</a:t>
            </a:r>
            <a:endParaRPr sz="1800"/>
          </a:p>
        </p:txBody>
      </p:sp>
      <p:cxnSp>
        <p:nvCxnSpPr>
          <p:cNvPr id="257" name="Google Shape;257;p46"/>
          <p:cNvCxnSpPr/>
          <p:nvPr/>
        </p:nvCxnSpPr>
        <p:spPr>
          <a:xfrm flipH="1">
            <a:off x="1109100" y="2437788"/>
            <a:ext cx="588000" cy="504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p46"/>
          <p:cNvCxnSpPr/>
          <p:nvPr/>
        </p:nvCxnSpPr>
        <p:spPr>
          <a:xfrm>
            <a:off x="2600265" y="2437799"/>
            <a:ext cx="588000" cy="504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59;p46"/>
          <p:cNvCxnSpPr/>
          <p:nvPr/>
        </p:nvCxnSpPr>
        <p:spPr>
          <a:xfrm flipH="1">
            <a:off x="5836000" y="2488792"/>
            <a:ext cx="588000" cy="504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46"/>
          <p:cNvCxnSpPr/>
          <p:nvPr/>
        </p:nvCxnSpPr>
        <p:spPr>
          <a:xfrm>
            <a:off x="7005440" y="2488799"/>
            <a:ext cx="588000" cy="504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1" name="Google Shape;261;p46"/>
          <p:cNvSpPr txBox="1">
            <a:spLocks noGrp="1"/>
          </p:cNvSpPr>
          <p:nvPr>
            <p:ph type="subTitle" idx="6"/>
          </p:nvPr>
        </p:nvSpPr>
        <p:spPr>
          <a:xfrm>
            <a:off x="110450" y="3014675"/>
            <a:ext cx="16971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Creador</a:t>
            </a:r>
            <a:endParaRPr sz="1500"/>
          </a:p>
        </p:txBody>
      </p:sp>
      <p:sp>
        <p:nvSpPr>
          <p:cNvPr id="262" name="Google Shape;262;p46"/>
          <p:cNvSpPr txBox="1">
            <a:spLocks noGrp="1"/>
          </p:cNvSpPr>
          <p:nvPr>
            <p:ph type="subTitle" idx="6"/>
          </p:nvPr>
        </p:nvSpPr>
        <p:spPr>
          <a:xfrm>
            <a:off x="4574200" y="3014675"/>
            <a:ext cx="20331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Fabricación Pura</a:t>
            </a:r>
            <a:endParaRPr sz="1500"/>
          </a:p>
        </p:txBody>
      </p:sp>
      <p:sp>
        <p:nvSpPr>
          <p:cNvPr id="263" name="Google Shape;263;p46"/>
          <p:cNvSpPr txBox="1">
            <a:spLocks noGrp="1"/>
          </p:cNvSpPr>
          <p:nvPr>
            <p:ph type="subTitle" idx="6"/>
          </p:nvPr>
        </p:nvSpPr>
        <p:spPr>
          <a:xfrm>
            <a:off x="7005450" y="3073263"/>
            <a:ext cx="16971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Variaciones Protegidas</a:t>
            </a:r>
            <a:endParaRPr sz="1500"/>
          </a:p>
        </p:txBody>
      </p:sp>
      <p:sp>
        <p:nvSpPr>
          <p:cNvPr id="264" name="Google Shape;264;p46"/>
          <p:cNvSpPr txBox="1">
            <a:spLocks noGrp="1"/>
          </p:cNvSpPr>
          <p:nvPr>
            <p:ph type="subTitle" idx="6"/>
          </p:nvPr>
        </p:nvSpPr>
        <p:spPr>
          <a:xfrm>
            <a:off x="2478950" y="3014675"/>
            <a:ext cx="16971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Indirección</a:t>
            </a:r>
            <a:endParaRPr sz="1500"/>
          </a:p>
        </p:txBody>
      </p:sp>
      <p:cxnSp>
        <p:nvCxnSpPr>
          <p:cNvPr id="265" name="Google Shape;265;p46"/>
          <p:cNvCxnSpPr>
            <a:stCxn id="255" idx="3"/>
            <a:endCxn id="256" idx="1"/>
          </p:cNvCxnSpPr>
          <p:nvPr/>
        </p:nvCxnSpPr>
        <p:spPr>
          <a:xfrm rot="10800000" flipH="1">
            <a:off x="4176050" y="2116400"/>
            <a:ext cx="1391700" cy="5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 txBox="1">
            <a:spLocks noGrp="1"/>
          </p:cNvSpPr>
          <p:nvPr>
            <p:ph type="title"/>
          </p:nvPr>
        </p:nvSpPr>
        <p:spPr>
          <a:xfrm>
            <a:off x="3256007" y="3330150"/>
            <a:ext cx="4288800" cy="121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PATRÓN SINGLETON</a:t>
            </a:r>
            <a:endParaRPr/>
          </a:p>
        </p:txBody>
      </p:sp>
      <p:sp>
        <p:nvSpPr>
          <p:cNvPr id="271" name="Google Shape;271;p47"/>
          <p:cNvSpPr txBox="1">
            <a:spLocks noGrp="1"/>
          </p:cNvSpPr>
          <p:nvPr>
            <p:ph type="title" idx="2"/>
          </p:nvPr>
        </p:nvSpPr>
        <p:spPr>
          <a:xfrm>
            <a:off x="1833575" y="3439900"/>
            <a:ext cx="1170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272" name="Google Shape;272;p47"/>
          <p:cNvCxnSpPr/>
          <p:nvPr/>
        </p:nvCxnSpPr>
        <p:spPr>
          <a:xfrm>
            <a:off x="3129149" y="34056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Patrones Utilizados</a:t>
            </a:r>
            <a:endParaRPr/>
          </a:p>
        </p:txBody>
      </p:sp>
      <p:cxnSp>
        <p:nvCxnSpPr>
          <p:cNvPr id="278" name="Google Shape;278;p4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79" name="Google Shape;279;p48"/>
          <p:cNvSpPr txBox="1">
            <a:spLocks noGrp="1"/>
          </p:cNvSpPr>
          <p:nvPr>
            <p:ph type="subTitle" idx="4294967295"/>
          </p:nvPr>
        </p:nvSpPr>
        <p:spPr>
          <a:xfrm>
            <a:off x="424550" y="2193400"/>
            <a:ext cx="3966300" cy="6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¿Quien se encarga de crear?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80" name="Google Shape;280;p48"/>
          <p:cNvCxnSpPr/>
          <p:nvPr/>
        </p:nvCxnSpPr>
        <p:spPr>
          <a:xfrm>
            <a:off x="2407700" y="2787250"/>
            <a:ext cx="0" cy="531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1" name="Google Shape;281;p48"/>
          <p:cNvCxnSpPr/>
          <p:nvPr/>
        </p:nvCxnSpPr>
        <p:spPr>
          <a:xfrm>
            <a:off x="3723440" y="2800312"/>
            <a:ext cx="588000" cy="504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2" name="Google Shape;282;p48"/>
          <p:cNvSpPr txBox="1">
            <a:spLocks noGrp="1"/>
          </p:cNvSpPr>
          <p:nvPr>
            <p:ph type="subTitle" idx="4294967295"/>
          </p:nvPr>
        </p:nvSpPr>
        <p:spPr>
          <a:xfrm>
            <a:off x="1559150" y="3445750"/>
            <a:ext cx="16971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Creador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83" name="Google Shape;283;p48"/>
          <p:cNvSpPr txBox="1">
            <a:spLocks noGrp="1"/>
          </p:cNvSpPr>
          <p:nvPr>
            <p:ph type="subTitle" idx="4294967295"/>
          </p:nvPr>
        </p:nvSpPr>
        <p:spPr>
          <a:xfrm>
            <a:off x="3723450" y="3445750"/>
            <a:ext cx="16971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Indirección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84" name="Google Shape;284;p48"/>
          <p:cNvSpPr txBox="1">
            <a:spLocks noGrp="1"/>
          </p:cNvSpPr>
          <p:nvPr>
            <p:ph type="subTitle" idx="4294967295"/>
          </p:nvPr>
        </p:nvSpPr>
        <p:spPr>
          <a:xfrm>
            <a:off x="4745325" y="2193388"/>
            <a:ext cx="3966300" cy="6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¿Cómo se decide quien lo crea?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85" name="Google Shape;285;p48"/>
          <p:cNvCxnSpPr/>
          <p:nvPr/>
        </p:nvCxnSpPr>
        <p:spPr>
          <a:xfrm flipH="1">
            <a:off x="4896540" y="2800312"/>
            <a:ext cx="588000" cy="504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6" name="Google Shape;286;p48"/>
          <p:cNvCxnSpPr/>
          <p:nvPr/>
        </p:nvCxnSpPr>
        <p:spPr>
          <a:xfrm>
            <a:off x="6728475" y="2787250"/>
            <a:ext cx="0" cy="531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7" name="Google Shape;287;p48"/>
          <p:cNvSpPr txBox="1">
            <a:spLocks noGrp="1"/>
          </p:cNvSpPr>
          <p:nvPr>
            <p:ph type="subTitle" idx="4294967295"/>
          </p:nvPr>
        </p:nvSpPr>
        <p:spPr>
          <a:xfrm>
            <a:off x="5709225" y="3445750"/>
            <a:ext cx="20385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Fabricación Pura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>
            <a:spLocks noGrp="1"/>
          </p:cNvSpPr>
          <p:nvPr>
            <p:ph type="title"/>
          </p:nvPr>
        </p:nvSpPr>
        <p:spPr>
          <a:xfrm>
            <a:off x="3256007" y="3330150"/>
            <a:ext cx="4288800" cy="121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PATRÓN ESTRATEGIA</a:t>
            </a:r>
            <a:endParaRPr/>
          </a:p>
        </p:txBody>
      </p:sp>
      <p:sp>
        <p:nvSpPr>
          <p:cNvPr id="293" name="Google Shape;293;p49"/>
          <p:cNvSpPr txBox="1">
            <a:spLocks noGrp="1"/>
          </p:cNvSpPr>
          <p:nvPr>
            <p:ph type="title" idx="2"/>
          </p:nvPr>
        </p:nvSpPr>
        <p:spPr>
          <a:xfrm>
            <a:off x="1788350" y="3439900"/>
            <a:ext cx="12162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294" name="Google Shape;294;p49"/>
          <p:cNvCxnSpPr/>
          <p:nvPr/>
        </p:nvCxnSpPr>
        <p:spPr>
          <a:xfrm>
            <a:off x="3129149" y="34056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>
            <a:spLocks noGrp="1"/>
          </p:cNvSpPr>
          <p:nvPr>
            <p:ph type="title"/>
          </p:nvPr>
        </p:nvSpPr>
        <p:spPr>
          <a:xfrm>
            <a:off x="3037650" y="317525"/>
            <a:ext cx="3068700" cy="6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Estrategia</a:t>
            </a:r>
            <a:endParaRPr/>
          </a:p>
        </p:txBody>
      </p:sp>
      <p:sp>
        <p:nvSpPr>
          <p:cNvPr id="300" name="Google Shape;300;p50"/>
          <p:cNvSpPr txBox="1">
            <a:spLocks noGrp="1"/>
          </p:cNvSpPr>
          <p:nvPr>
            <p:ph type="title" idx="2"/>
          </p:nvPr>
        </p:nvSpPr>
        <p:spPr>
          <a:xfrm>
            <a:off x="0" y="1742025"/>
            <a:ext cx="9780000" cy="30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accent1"/>
                </a:solidFill>
              </a:rPr>
              <a:t>Estrategia (Interfaz): </a:t>
            </a:r>
            <a:r>
              <a:rPr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Método común para todas las estrategias</a:t>
            </a:r>
            <a:endParaRPr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accent1"/>
                </a:solidFill>
              </a:rPr>
              <a:t>Estrategias Concretas: </a:t>
            </a:r>
            <a:r>
              <a:rPr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Implementan diferentes algoritmos o comportamientos.</a:t>
            </a:r>
            <a:endParaRPr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accent1"/>
                </a:solidFill>
              </a:rPr>
              <a:t>Contexto:</a:t>
            </a:r>
            <a:r>
              <a:rPr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Mantiene una referencia a una estrategia </a:t>
            </a:r>
            <a:endParaRPr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y la utiliza para ejecutar el comportamiento</a:t>
            </a:r>
            <a:endParaRPr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50"/>
          <p:cNvSpPr txBox="1">
            <a:spLocks noGrp="1"/>
          </p:cNvSpPr>
          <p:nvPr>
            <p:ph type="subTitle" idx="1"/>
          </p:nvPr>
        </p:nvSpPr>
        <p:spPr>
          <a:xfrm>
            <a:off x="1048275" y="988325"/>
            <a:ext cx="60525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Componentes:</a:t>
            </a:r>
            <a:endParaRPr sz="2400"/>
          </a:p>
        </p:txBody>
      </p:sp>
      <p:cxnSp>
        <p:nvCxnSpPr>
          <p:cNvPr id="302" name="Google Shape;302;p50"/>
          <p:cNvCxnSpPr/>
          <p:nvPr/>
        </p:nvCxnSpPr>
        <p:spPr>
          <a:xfrm>
            <a:off x="873225" y="9883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03" name="Google Shape;303;p50"/>
          <p:cNvSpPr txBox="1"/>
          <p:nvPr/>
        </p:nvSpPr>
        <p:spPr>
          <a:xfrm>
            <a:off x="-11108850" y="1906000"/>
            <a:ext cx="819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>
            <a:spLocks noGrp="1"/>
          </p:cNvSpPr>
          <p:nvPr>
            <p:ph type="title"/>
          </p:nvPr>
        </p:nvSpPr>
        <p:spPr>
          <a:xfrm>
            <a:off x="3256007" y="3330150"/>
            <a:ext cx="4288800" cy="121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PATRÓN COMPOSITE</a:t>
            </a:r>
            <a:endParaRPr/>
          </a:p>
        </p:txBody>
      </p:sp>
      <p:sp>
        <p:nvSpPr>
          <p:cNvPr id="309" name="Google Shape;309;p51"/>
          <p:cNvSpPr txBox="1">
            <a:spLocks noGrp="1"/>
          </p:cNvSpPr>
          <p:nvPr>
            <p:ph type="title" idx="2"/>
          </p:nvPr>
        </p:nvSpPr>
        <p:spPr>
          <a:xfrm>
            <a:off x="1799650" y="3439900"/>
            <a:ext cx="12048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cxnSp>
        <p:nvCxnSpPr>
          <p:cNvPr id="310" name="Google Shape;310;p51"/>
          <p:cNvCxnSpPr/>
          <p:nvPr/>
        </p:nvCxnSpPr>
        <p:spPr>
          <a:xfrm>
            <a:off x="3129149" y="34056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>
            <a:spLocks noGrp="1"/>
          </p:cNvSpPr>
          <p:nvPr>
            <p:ph type="title"/>
          </p:nvPr>
        </p:nvSpPr>
        <p:spPr>
          <a:xfrm>
            <a:off x="3037650" y="317525"/>
            <a:ext cx="3068700" cy="6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Composite</a:t>
            </a:r>
            <a:endParaRPr/>
          </a:p>
        </p:txBody>
      </p:sp>
      <p:sp>
        <p:nvSpPr>
          <p:cNvPr id="316" name="Google Shape;316;p52"/>
          <p:cNvSpPr txBox="1">
            <a:spLocks noGrp="1"/>
          </p:cNvSpPr>
          <p:nvPr>
            <p:ph type="title" idx="2"/>
          </p:nvPr>
        </p:nvSpPr>
        <p:spPr>
          <a:xfrm>
            <a:off x="0" y="1742025"/>
            <a:ext cx="9780000" cy="30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accent1"/>
                </a:solidFill>
              </a:rPr>
              <a:t>Component(Interfaz): </a:t>
            </a:r>
            <a:r>
              <a:rPr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común para los objetos individuales y compuestos</a:t>
            </a:r>
            <a:endParaRPr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accent1"/>
                </a:solidFill>
              </a:rPr>
              <a:t>Hoja: </a:t>
            </a:r>
            <a:r>
              <a:rPr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Representa los objetos simples que no tienen hijos</a:t>
            </a:r>
            <a:endParaRPr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accent1"/>
                </a:solidFill>
              </a:rPr>
              <a:t>Compuesto: </a:t>
            </a:r>
            <a:r>
              <a:rPr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Representa los objetos compuestos que pueden contener otros objetos (hojas o compuestos)</a:t>
            </a:r>
            <a:endParaRPr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52"/>
          <p:cNvSpPr txBox="1">
            <a:spLocks noGrp="1"/>
          </p:cNvSpPr>
          <p:nvPr>
            <p:ph type="subTitle" idx="1"/>
          </p:nvPr>
        </p:nvSpPr>
        <p:spPr>
          <a:xfrm>
            <a:off x="1048275" y="988325"/>
            <a:ext cx="60525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Componentes:</a:t>
            </a:r>
            <a:endParaRPr sz="2400"/>
          </a:p>
        </p:txBody>
      </p:sp>
      <p:cxnSp>
        <p:nvCxnSpPr>
          <p:cNvPr id="318" name="Google Shape;318;p52"/>
          <p:cNvCxnSpPr/>
          <p:nvPr/>
        </p:nvCxnSpPr>
        <p:spPr>
          <a:xfrm>
            <a:off x="873225" y="9883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19" name="Google Shape;319;p52"/>
          <p:cNvSpPr txBox="1"/>
          <p:nvPr/>
        </p:nvSpPr>
        <p:spPr>
          <a:xfrm>
            <a:off x="-11108850" y="1906000"/>
            <a:ext cx="819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3"/>
          <p:cNvSpPr txBox="1">
            <a:spLocks noGrp="1"/>
          </p:cNvSpPr>
          <p:nvPr>
            <p:ph type="title"/>
          </p:nvPr>
        </p:nvSpPr>
        <p:spPr>
          <a:xfrm>
            <a:off x="924879" y="760375"/>
            <a:ext cx="56001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 por escuchar!</a:t>
            </a:r>
            <a:endParaRPr/>
          </a:p>
        </p:txBody>
      </p:sp>
      <p:cxnSp>
        <p:nvCxnSpPr>
          <p:cNvPr id="325" name="Google Shape;325;p53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26" name="Google Shape;326;p53"/>
          <p:cNvSpPr txBox="1"/>
          <p:nvPr/>
        </p:nvSpPr>
        <p:spPr>
          <a:xfrm>
            <a:off x="894900" y="4196425"/>
            <a:ext cx="3000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Please keep this slide for attribution.</a:t>
            </a:r>
            <a:endParaRPr sz="11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27" name="Google Shape;327;p53"/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>
            <a:spLocks noGrp="1"/>
          </p:cNvSpPr>
          <p:nvPr>
            <p:ph type="title" idx="4294967295"/>
          </p:nvPr>
        </p:nvSpPr>
        <p:spPr>
          <a:xfrm>
            <a:off x="5612700" y="6866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CONTENIDOS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7" name="Google Shape;167;p37"/>
          <p:cNvSpPr txBox="1">
            <a:spLocks noGrp="1"/>
          </p:cNvSpPr>
          <p:nvPr>
            <p:ph type="body" idx="4294967295"/>
          </p:nvPr>
        </p:nvSpPr>
        <p:spPr>
          <a:xfrm>
            <a:off x="5354050" y="1986850"/>
            <a:ext cx="3455700" cy="17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50"/>
              <a:buFont typeface="Montserrat ExtraBold"/>
              <a:buAutoNum type="arabicPeriod"/>
            </a:pPr>
            <a:r>
              <a:rPr lang="en" sz="1550">
                <a:solidFill>
                  <a:schemeClr val="lt1"/>
                </a:solidFill>
              </a:rPr>
              <a:t>Concepto de Interfaz</a:t>
            </a:r>
            <a:endParaRPr sz="1550">
              <a:solidFill>
                <a:schemeClr val="lt1"/>
              </a:solidFill>
            </a:endParaRP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50"/>
              <a:buFont typeface="Montserrat ExtraBold"/>
              <a:buAutoNum type="arabicPeriod"/>
            </a:pPr>
            <a:r>
              <a:rPr lang="en" sz="1550">
                <a:solidFill>
                  <a:schemeClr val="lt1"/>
                </a:solidFill>
              </a:rPr>
              <a:t>¿Qué son los Patrones GoF?</a:t>
            </a:r>
            <a:endParaRPr sz="1550">
              <a:solidFill>
                <a:schemeClr val="lt1"/>
              </a:solidFill>
            </a:endParaRP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50"/>
              <a:buFont typeface="Montserrat ExtraBold"/>
              <a:buAutoNum type="arabicPeriod"/>
            </a:pPr>
            <a:r>
              <a:rPr lang="en" sz="1550">
                <a:solidFill>
                  <a:schemeClr val="lt1"/>
                </a:solidFill>
              </a:rPr>
              <a:t>Patrón Adaptador</a:t>
            </a:r>
            <a:endParaRPr sz="1550">
              <a:solidFill>
                <a:schemeClr val="lt1"/>
              </a:solidFill>
            </a:endParaRP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50"/>
              <a:buFont typeface="Montserrat ExtraBold"/>
              <a:buAutoNum type="arabicPeriod"/>
            </a:pPr>
            <a:r>
              <a:rPr lang="en" sz="1550">
                <a:solidFill>
                  <a:schemeClr val="lt1"/>
                </a:solidFill>
              </a:rPr>
              <a:t>Patrón Factoría.</a:t>
            </a:r>
            <a:endParaRPr sz="1550">
              <a:solidFill>
                <a:schemeClr val="lt1"/>
              </a:solidFill>
            </a:endParaRP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50"/>
              <a:buFont typeface="Montserrat ExtraBold"/>
              <a:buAutoNum type="arabicPeriod"/>
            </a:pPr>
            <a:r>
              <a:rPr lang="en" sz="1550">
                <a:solidFill>
                  <a:schemeClr val="lt1"/>
                </a:solidFill>
              </a:rPr>
              <a:t>Patrón Singleton</a:t>
            </a:r>
            <a:endParaRPr sz="1550">
              <a:solidFill>
                <a:schemeClr val="lt1"/>
              </a:solidFill>
            </a:endParaRP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50"/>
              <a:buFont typeface="Montserrat ExtraBold"/>
              <a:buAutoNum type="arabicPeriod"/>
            </a:pPr>
            <a:r>
              <a:rPr lang="en" sz="1550">
                <a:solidFill>
                  <a:schemeClr val="lt1"/>
                </a:solidFill>
              </a:rPr>
              <a:t>Patrón Estrategia</a:t>
            </a:r>
            <a:endParaRPr sz="1550">
              <a:solidFill>
                <a:schemeClr val="lt1"/>
              </a:solidFill>
            </a:endParaRP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50"/>
              <a:buFont typeface="Montserrat ExtraBold"/>
              <a:buAutoNum type="arabicPeriod"/>
            </a:pPr>
            <a:r>
              <a:rPr lang="en" sz="1550">
                <a:solidFill>
                  <a:schemeClr val="lt1"/>
                </a:solidFill>
              </a:rPr>
              <a:t>Patrón Composite</a:t>
            </a:r>
            <a:endParaRPr sz="155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168" name="Google Shape;168;p37"/>
          <p:cNvCxnSpPr/>
          <p:nvPr/>
        </p:nvCxnSpPr>
        <p:spPr>
          <a:xfrm>
            <a:off x="5700400" y="6556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>
            <a:spLocks noGrp="1"/>
          </p:cNvSpPr>
          <p:nvPr>
            <p:ph type="title"/>
          </p:nvPr>
        </p:nvSpPr>
        <p:spPr>
          <a:xfrm>
            <a:off x="3103607" y="3177750"/>
            <a:ext cx="4288800" cy="121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CONCEPTO 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INTERFAZ</a:t>
            </a:r>
            <a:endParaRPr/>
          </a:p>
        </p:txBody>
      </p:sp>
      <p:sp>
        <p:nvSpPr>
          <p:cNvPr id="174" name="Google Shape;174;p38"/>
          <p:cNvSpPr txBox="1">
            <a:spLocks noGrp="1"/>
          </p:cNvSpPr>
          <p:nvPr>
            <p:ph type="title" idx="2"/>
          </p:nvPr>
        </p:nvSpPr>
        <p:spPr>
          <a:xfrm>
            <a:off x="1806499" y="3287500"/>
            <a:ext cx="1045339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75" name="Google Shape;175;p38"/>
          <p:cNvCxnSpPr/>
          <p:nvPr/>
        </p:nvCxnSpPr>
        <p:spPr>
          <a:xfrm>
            <a:off x="2976749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 txBox="1">
            <a:spLocks noGrp="1"/>
          </p:cNvSpPr>
          <p:nvPr>
            <p:ph type="title"/>
          </p:nvPr>
        </p:nvSpPr>
        <p:spPr>
          <a:xfrm>
            <a:off x="381850" y="275450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Concepto de</a:t>
            </a:r>
            <a:endParaRPr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Interfaz</a:t>
            </a:r>
            <a:endParaRPr sz="2600"/>
          </a:p>
        </p:txBody>
      </p:sp>
      <p:cxnSp>
        <p:nvCxnSpPr>
          <p:cNvPr id="181" name="Google Shape;181;p39"/>
          <p:cNvCxnSpPr/>
          <p:nvPr/>
        </p:nvCxnSpPr>
        <p:spPr>
          <a:xfrm>
            <a:off x="381850" y="2105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2" name="Google Shape;182;p39"/>
          <p:cNvSpPr txBox="1">
            <a:spLocks noGrp="1"/>
          </p:cNvSpPr>
          <p:nvPr>
            <p:ph type="subTitle" idx="4294967295"/>
          </p:nvPr>
        </p:nvSpPr>
        <p:spPr>
          <a:xfrm>
            <a:off x="288550" y="3693920"/>
            <a:ext cx="3141300" cy="13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“Contrato” con condiciones a cumplir (métodos a definir) por quienes lo firman (clases)</a:t>
            </a:r>
            <a:endParaRPr sz="1600"/>
          </a:p>
        </p:txBody>
      </p:sp>
      <p:sp>
        <p:nvSpPr>
          <p:cNvPr id="183" name="Google Shape;183;p39"/>
          <p:cNvSpPr txBox="1">
            <a:spLocks noGrp="1"/>
          </p:cNvSpPr>
          <p:nvPr>
            <p:ph type="subTitle" idx="4294967295"/>
          </p:nvPr>
        </p:nvSpPr>
        <p:spPr>
          <a:xfrm>
            <a:off x="288550" y="1947025"/>
            <a:ext cx="27630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Declara métodos con sus parámetros y devolución</a:t>
            </a:r>
            <a:endParaRPr sz="1600"/>
          </a:p>
        </p:txBody>
      </p:sp>
      <p:sp>
        <p:nvSpPr>
          <p:cNvPr id="184" name="Google Shape;184;p39"/>
          <p:cNvSpPr txBox="1">
            <a:spLocks noGrp="1"/>
          </p:cNvSpPr>
          <p:nvPr>
            <p:ph type="subTitle" idx="4294967295"/>
          </p:nvPr>
        </p:nvSpPr>
        <p:spPr>
          <a:xfrm>
            <a:off x="288550" y="1441425"/>
            <a:ext cx="27630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Elemento de Software</a:t>
            </a:r>
            <a:endParaRPr sz="1600"/>
          </a:p>
        </p:txBody>
      </p:sp>
      <p:sp>
        <p:nvSpPr>
          <p:cNvPr id="185" name="Google Shape;185;p39"/>
          <p:cNvSpPr txBox="1">
            <a:spLocks noGrp="1"/>
          </p:cNvSpPr>
          <p:nvPr>
            <p:ph type="subTitle" idx="4294967295"/>
          </p:nvPr>
        </p:nvSpPr>
        <p:spPr>
          <a:xfrm>
            <a:off x="288550" y="2667313"/>
            <a:ext cx="35799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Puede ser heredada por interfaces o implementada por clases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86" name="Google Shape;186;p39"/>
          <p:cNvPicPr preferRelativeResize="0"/>
          <p:nvPr/>
        </p:nvPicPr>
        <p:blipFill rotWithShape="1">
          <a:blip r:embed="rId3">
            <a:alphaModFix/>
          </a:blip>
          <a:srcRect r="28845" b="67939"/>
          <a:stretch/>
        </p:blipFill>
        <p:spPr>
          <a:xfrm>
            <a:off x="4810152" y="1947025"/>
            <a:ext cx="3456050" cy="8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9"/>
          <p:cNvPicPr preferRelativeResize="0"/>
          <p:nvPr/>
        </p:nvPicPr>
        <p:blipFill rotWithShape="1">
          <a:blip r:embed="rId3">
            <a:alphaModFix/>
          </a:blip>
          <a:srcRect t="37453"/>
          <a:stretch/>
        </p:blipFill>
        <p:spPr>
          <a:xfrm>
            <a:off x="4242150" y="3316725"/>
            <a:ext cx="4592050" cy="15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2782538" y="3334900"/>
            <a:ext cx="5381400" cy="83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PATRONES GOF</a:t>
            </a:r>
            <a:endParaRPr sz="4500"/>
          </a:p>
        </p:txBody>
      </p:sp>
      <p:sp>
        <p:nvSpPr>
          <p:cNvPr id="193" name="Google Shape;193;p40"/>
          <p:cNvSpPr txBox="1">
            <a:spLocks noGrp="1"/>
          </p:cNvSpPr>
          <p:nvPr>
            <p:ph type="title" idx="2"/>
          </p:nvPr>
        </p:nvSpPr>
        <p:spPr>
          <a:xfrm>
            <a:off x="1364412" y="3287500"/>
            <a:ext cx="12093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94" name="Google Shape;194;p40"/>
          <p:cNvCxnSpPr/>
          <p:nvPr/>
        </p:nvCxnSpPr>
        <p:spPr>
          <a:xfrm>
            <a:off x="2723338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 txBox="1"/>
          <p:nvPr/>
        </p:nvSpPr>
        <p:spPr>
          <a:xfrm>
            <a:off x="4681025" y="580850"/>
            <a:ext cx="10062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Richard Helm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7650" y="281600"/>
            <a:ext cx="2275950" cy="28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1"/>
          <p:cNvSpPr txBox="1"/>
          <p:nvPr/>
        </p:nvSpPr>
        <p:spPr>
          <a:xfrm>
            <a:off x="6437575" y="3147150"/>
            <a:ext cx="22761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1994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375" y="168550"/>
            <a:ext cx="1613350" cy="14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8925" y="160475"/>
            <a:ext cx="1425475" cy="14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1"/>
          <p:cNvSpPr txBox="1"/>
          <p:nvPr/>
        </p:nvSpPr>
        <p:spPr>
          <a:xfrm>
            <a:off x="1912725" y="580846"/>
            <a:ext cx="10062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Erich Gamma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" name="Google Shape;20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374" y="2003250"/>
            <a:ext cx="1613350" cy="16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1"/>
          <p:cNvPicPr preferRelativeResize="0"/>
          <p:nvPr/>
        </p:nvPicPr>
        <p:blipFill rotWithShape="1">
          <a:blip r:embed="rId8">
            <a:alphaModFix/>
          </a:blip>
          <a:srcRect b="21476"/>
          <a:stretch/>
        </p:blipFill>
        <p:spPr>
          <a:xfrm>
            <a:off x="3202325" y="2003250"/>
            <a:ext cx="1478700" cy="16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1"/>
          <p:cNvSpPr txBox="1"/>
          <p:nvPr/>
        </p:nvSpPr>
        <p:spPr>
          <a:xfrm>
            <a:off x="1912725" y="2509471"/>
            <a:ext cx="10062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Ralph Johnson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41"/>
          <p:cNvSpPr txBox="1"/>
          <p:nvPr/>
        </p:nvSpPr>
        <p:spPr>
          <a:xfrm>
            <a:off x="4681025" y="2509475"/>
            <a:ext cx="10062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John Vlissides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2"/>
          <p:cNvSpPr txBox="1">
            <a:spLocks noGrp="1"/>
          </p:cNvSpPr>
          <p:nvPr>
            <p:ph type="title"/>
          </p:nvPr>
        </p:nvSpPr>
        <p:spPr>
          <a:xfrm>
            <a:off x="3256007" y="3330150"/>
            <a:ext cx="4288800" cy="121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PATRÓN ADAPTADOR</a:t>
            </a:r>
            <a:endParaRPr/>
          </a:p>
        </p:txBody>
      </p:sp>
      <p:sp>
        <p:nvSpPr>
          <p:cNvPr id="214" name="Google Shape;214;p42"/>
          <p:cNvSpPr txBox="1">
            <a:spLocks noGrp="1"/>
          </p:cNvSpPr>
          <p:nvPr>
            <p:ph type="title" idx="2"/>
          </p:nvPr>
        </p:nvSpPr>
        <p:spPr>
          <a:xfrm>
            <a:off x="1833575" y="3439900"/>
            <a:ext cx="1170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15" name="Google Shape;215;p42"/>
          <p:cNvCxnSpPr/>
          <p:nvPr/>
        </p:nvCxnSpPr>
        <p:spPr>
          <a:xfrm>
            <a:off x="3129149" y="34056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 txBox="1">
            <a:spLocks noGrp="1"/>
          </p:cNvSpPr>
          <p:nvPr>
            <p:ph type="ctrTitle"/>
          </p:nvPr>
        </p:nvSpPr>
        <p:spPr>
          <a:xfrm>
            <a:off x="2455050" y="193350"/>
            <a:ext cx="42339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ADAPTADOR</a:t>
            </a:r>
            <a:endParaRPr/>
          </a:p>
        </p:txBody>
      </p:sp>
      <p:sp>
        <p:nvSpPr>
          <p:cNvPr id="221" name="Google Shape;221;p43"/>
          <p:cNvSpPr txBox="1">
            <a:spLocks noGrp="1"/>
          </p:cNvSpPr>
          <p:nvPr>
            <p:ph type="subTitle" idx="4294967295"/>
          </p:nvPr>
        </p:nvSpPr>
        <p:spPr>
          <a:xfrm>
            <a:off x="912800" y="2457027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Interfaces Incompatibles</a:t>
            </a:r>
            <a:r>
              <a:rPr lang="en"/>
              <a:t> </a:t>
            </a:r>
            <a:endParaRPr/>
          </a:p>
        </p:txBody>
      </p:sp>
      <p:sp>
        <p:nvSpPr>
          <p:cNvPr id="222" name="Google Shape;222;p43"/>
          <p:cNvSpPr txBox="1">
            <a:spLocks noGrp="1"/>
          </p:cNvSpPr>
          <p:nvPr>
            <p:ph type="subTitle" idx="4294967295"/>
          </p:nvPr>
        </p:nvSpPr>
        <p:spPr>
          <a:xfrm>
            <a:off x="6594875" y="3097825"/>
            <a:ext cx="1784100" cy="4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Polimorfismo</a:t>
            </a:r>
            <a:endParaRPr/>
          </a:p>
        </p:txBody>
      </p:sp>
      <p:sp>
        <p:nvSpPr>
          <p:cNvPr id="223" name="Google Shape;223;p43"/>
          <p:cNvSpPr txBox="1">
            <a:spLocks noGrp="1"/>
          </p:cNvSpPr>
          <p:nvPr>
            <p:ph type="subTitle" idx="4294967295"/>
          </p:nvPr>
        </p:nvSpPr>
        <p:spPr>
          <a:xfrm>
            <a:off x="6594875" y="1861450"/>
            <a:ext cx="1490100" cy="4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Indirección</a:t>
            </a:r>
            <a:endParaRPr/>
          </a:p>
        </p:txBody>
      </p:sp>
      <p:sp>
        <p:nvSpPr>
          <p:cNvPr id="224" name="Google Shape;224;p43"/>
          <p:cNvSpPr txBox="1">
            <a:spLocks noGrp="1"/>
          </p:cNvSpPr>
          <p:nvPr>
            <p:ph type="subTitle" idx="4294967295"/>
          </p:nvPr>
        </p:nvSpPr>
        <p:spPr>
          <a:xfrm>
            <a:off x="4579100" y="2562325"/>
            <a:ext cx="1437300" cy="4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Adaptador</a:t>
            </a:r>
            <a:endParaRPr/>
          </a:p>
        </p:txBody>
      </p:sp>
      <p:cxnSp>
        <p:nvCxnSpPr>
          <p:cNvPr id="225" name="Google Shape;225;p43"/>
          <p:cNvCxnSpPr>
            <a:stCxn id="221" idx="3"/>
            <a:endCxn id="224" idx="1"/>
          </p:cNvCxnSpPr>
          <p:nvPr/>
        </p:nvCxnSpPr>
        <p:spPr>
          <a:xfrm>
            <a:off x="2979800" y="2777427"/>
            <a:ext cx="1599300" cy="0"/>
          </a:xfrm>
          <a:prstGeom prst="straightConnector1">
            <a:avLst/>
          </a:prstGeom>
          <a:noFill/>
          <a:ln w="19050" cap="flat" cmpd="sng">
            <a:solidFill>
              <a:srgbClr val="85D5E6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6" name="Google Shape;226;p43"/>
          <p:cNvCxnSpPr>
            <a:stCxn id="224" idx="3"/>
            <a:endCxn id="223" idx="1"/>
          </p:cNvCxnSpPr>
          <p:nvPr/>
        </p:nvCxnSpPr>
        <p:spPr>
          <a:xfrm rot="10800000" flipH="1">
            <a:off x="6016400" y="2076625"/>
            <a:ext cx="578400" cy="700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7" name="Google Shape;227;p43"/>
          <p:cNvCxnSpPr>
            <a:stCxn id="224" idx="3"/>
            <a:endCxn id="222" idx="1"/>
          </p:cNvCxnSpPr>
          <p:nvPr/>
        </p:nvCxnSpPr>
        <p:spPr>
          <a:xfrm>
            <a:off x="6016400" y="2777425"/>
            <a:ext cx="578400" cy="535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4"/>
          <p:cNvPicPr preferRelativeResize="0"/>
          <p:nvPr/>
        </p:nvPicPr>
        <p:blipFill rotWithShape="1">
          <a:blip r:embed="rId3">
            <a:alphaModFix/>
          </a:blip>
          <a:srcRect l="11510" t="43663" r="74649" b="37398"/>
          <a:stretch/>
        </p:blipFill>
        <p:spPr>
          <a:xfrm>
            <a:off x="6038750" y="2200938"/>
            <a:ext cx="1073925" cy="1103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44"/>
          <p:cNvGrpSpPr/>
          <p:nvPr/>
        </p:nvGrpSpPr>
        <p:grpSpPr>
          <a:xfrm>
            <a:off x="1757200" y="2010722"/>
            <a:ext cx="1754040" cy="1483825"/>
            <a:chOff x="1762500" y="1973097"/>
            <a:chExt cx="1754040" cy="1483825"/>
          </a:xfrm>
        </p:grpSpPr>
        <p:pic>
          <p:nvPicPr>
            <p:cNvPr id="234" name="Google Shape;234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62500" y="1973100"/>
              <a:ext cx="918600" cy="546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762500" y="1973097"/>
              <a:ext cx="1754040" cy="1483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6" name="Google Shape;23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106748" y="2078541"/>
            <a:ext cx="1483824" cy="148382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4"/>
          <p:cNvSpPr txBox="1"/>
          <p:nvPr/>
        </p:nvSpPr>
        <p:spPr>
          <a:xfrm>
            <a:off x="3763725" y="4209750"/>
            <a:ext cx="18426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Interfaces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Incompatibles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8" name="Google Shape;238;p44"/>
          <p:cNvCxnSpPr/>
          <p:nvPr/>
        </p:nvCxnSpPr>
        <p:spPr>
          <a:xfrm rot="10800000">
            <a:off x="3156075" y="3655950"/>
            <a:ext cx="791400" cy="76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39" name="Google Shape;239;p44"/>
          <p:cNvCxnSpPr/>
          <p:nvPr/>
        </p:nvCxnSpPr>
        <p:spPr>
          <a:xfrm rot="10800000" flipH="1">
            <a:off x="5414150" y="3429725"/>
            <a:ext cx="918600" cy="1050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240" name="Google Shape;240;p44"/>
          <p:cNvSpPr txBox="1"/>
          <p:nvPr/>
        </p:nvSpPr>
        <p:spPr>
          <a:xfrm>
            <a:off x="3261650" y="508650"/>
            <a:ext cx="3174000" cy="10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Adapta</a:t>
            </a:r>
            <a:endParaRPr sz="1500" b="1" u="sng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la entrada del cable para hacerlo compatible con el enchufe </a:t>
            </a:r>
            <a:endParaRPr sz="1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1" name="Google Shape;241;p44"/>
          <p:cNvCxnSpPr>
            <a:stCxn id="236" idx="0"/>
            <a:endCxn id="240" idx="2"/>
          </p:cNvCxnSpPr>
          <p:nvPr/>
        </p:nvCxnSpPr>
        <p:spPr>
          <a:xfrm rot="10800000">
            <a:off x="4848660" y="1558941"/>
            <a:ext cx="0" cy="519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</Words>
  <Application>Microsoft Office PowerPoint</Application>
  <PresentationFormat>Presentación en pantalla (16:9)</PresentationFormat>
  <Paragraphs>76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Montserrat</vt:lpstr>
      <vt:lpstr>Arial</vt:lpstr>
      <vt:lpstr>Montserrat ExtraLight</vt:lpstr>
      <vt:lpstr>Montserrat ExtraBold</vt:lpstr>
      <vt:lpstr>Montserrat Medium</vt:lpstr>
      <vt:lpstr>Futuristic Background by Slidesgo</vt:lpstr>
      <vt:lpstr>Patrones GoF</vt:lpstr>
      <vt:lpstr>CONTENIDOS</vt:lpstr>
      <vt:lpstr>CONCEPTO DE INTERFAZ</vt:lpstr>
      <vt:lpstr>Concepto de Interfaz</vt:lpstr>
      <vt:lpstr>PATRONES GOF</vt:lpstr>
      <vt:lpstr>Presentación de PowerPoint</vt:lpstr>
      <vt:lpstr>PATRÓN ADAPTADOR</vt:lpstr>
      <vt:lpstr>ADAPTADOR</vt:lpstr>
      <vt:lpstr>Presentación de PowerPoint</vt:lpstr>
      <vt:lpstr>PATRÓN FACTORÍA</vt:lpstr>
      <vt:lpstr>Patrones Utilizados</vt:lpstr>
      <vt:lpstr>PATRÓN SINGLETON</vt:lpstr>
      <vt:lpstr>Patrones Utilizados</vt:lpstr>
      <vt:lpstr>PATRÓN ESTRATEGIA</vt:lpstr>
      <vt:lpstr>Estrategia</vt:lpstr>
      <vt:lpstr>PATRÓN COMPOSITE</vt:lpstr>
      <vt:lpstr>Composite</vt:lpstr>
      <vt:lpstr>Gracias por escuchar!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Mauro Facundo Giraudo</cp:lastModifiedBy>
  <cp:revision>1</cp:revision>
  <dcterms:modified xsi:type="dcterms:W3CDTF">2024-10-01T02:12:30Z</dcterms:modified>
</cp:coreProperties>
</file>